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85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84" r:id="rId20"/>
    <p:sldId id="279" r:id="rId21"/>
    <p:sldId id="280" r:id="rId22"/>
    <p:sldId id="281" r:id="rId23"/>
    <p:sldId id="282" r:id="rId24"/>
    <p:sldId id="283" r:id="rId25"/>
    <p:sldId id="286" r:id="rId26"/>
    <p:sldId id="287" r:id="rId27"/>
    <p:sldId id="288" r:id="rId28"/>
    <p:sldId id="28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D31D3B-34F2-4769-B8FF-5879D5D4A27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98F9BA-5D72-46A9-84B8-9062E3AC3A7E}" type="pres">
      <dgm:prSet presAssocID="{73D31D3B-34F2-4769-B8FF-5879D5D4A27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0262DEE-38C5-4A24-92A1-122A29639817}" type="presOf" srcId="{73D31D3B-34F2-4769-B8FF-5879D5D4A270}" destId="{2298F9BA-5D72-46A9-84B8-9062E3AC3A7E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B4CC20-9E83-49A4-9DAE-477C5DC3A2D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850117-045C-4FFB-A520-283B01F82213}" type="pres">
      <dgm:prSet presAssocID="{E1B4CC20-9E83-49A4-9DAE-477C5DC3A2D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1D05360-527F-4A0B-A32A-E29808236432}" type="presOf" srcId="{E1B4CC20-9E83-49A4-9DAE-477C5DC3A2D0}" destId="{6C850117-045C-4FFB-A520-283B01F82213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537689-D8CC-4EB4-8B9C-EB4836784FE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0"/>
      <dgm:spPr/>
    </dgm:pt>
    <dgm:pt modelId="{2D7EFF0F-1C10-41ED-993D-3AA8B96DB9F1}" type="pres">
      <dgm:prSet presAssocID="{A8537689-D8CC-4EB4-8B9C-EB4836784FE5}" presName="linearFlow" presStyleCnt="0">
        <dgm:presLayoutVars>
          <dgm:dir/>
          <dgm:resizeHandles val="exact"/>
        </dgm:presLayoutVars>
      </dgm:prSet>
      <dgm:spPr/>
    </dgm:pt>
  </dgm:ptLst>
  <dgm:cxnLst>
    <dgm:cxn modelId="{FB08A9B7-37A0-40D4-ADDD-08EAB8DDFB1B}" type="presOf" srcId="{A8537689-D8CC-4EB4-8B9C-EB4836784FE5}" destId="{2D7EFF0F-1C10-41ED-993D-3AA8B96DB9F1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196C3E-EEA4-4575-BB20-67908757185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228AA17-D481-4502-8AC8-6367D3E5CCCE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solidFill>
            <a:srgbClr val="7030A0"/>
          </a:solidFill>
        </a:ln>
      </dgm:spPr>
      <dgm:t>
        <a:bodyPr/>
        <a:lstStyle/>
        <a:p>
          <a:r>
            <a:rPr lang="kk-KZ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Қажетті сөздер: биік, парасатты, гуманистік, құдіретті, тәуелсіз, ойлы, тарихи, ғаламат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E0F055-8FDA-4F30-BD83-7F6D671429F1}" type="parTrans" cxnId="{651F8CDE-6475-4156-89D5-A11BE40BC0A3}">
      <dgm:prSet/>
      <dgm:spPr/>
      <dgm:t>
        <a:bodyPr/>
        <a:lstStyle/>
        <a:p>
          <a:endParaRPr lang="ru-RU"/>
        </a:p>
      </dgm:t>
    </dgm:pt>
    <dgm:pt modelId="{BC2835EC-EAC7-4B91-8000-B6DDBF91783F}" type="sibTrans" cxnId="{651F8CDE-6475-4156-89D5-A11BE40BC0A3}">
      <dgm:prSet/>
      <dgm:spPr/>
      <dgm:t>
        <a:bodyPr/>
        <a:lstStyle/>
        <a:p>
          <a:endParaRPr lang="ru-RU"/>
        </a:p>
      </dgm:t>
    </dgm:pt>
    <dgm:pt modelId="{16D5EEEE-D6AF-4C21-999B-A0996D252EF0}">
      <dgm:prSet phldrT="[Текст]" custT="1"/>
      <dgm:spPr>
        <a:solidFill>
          <a:schemeClr val="accent6">
            <a:lumMod val="20000"/>
            <a:lumOff val="80000"/>
          </a:schemeClr>
        </a:solidFill>
        <a:ln>
          <a:solidFill>
            <a:srgbClr val="7030A0"/>
          </a:solidFill>
        </a:ln>
      </dgm:spPr>
      <dgm:t>
        <a:bodyPr/>
        <a:lstStyle/>
        <a:p>
          <a:r>
            <a:rPr lang="kk-KZ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Адамгершілік тәрбиесінің бүкіл жүйесі ________ мазмұнға толы,  имандылық негізінде жан-жақты дамып жетілуіне бағытталған. Адам-_______үрдістің субъектісі. Ол барлық әлеуметтік қозғалыстар мен қимыл-әрекеттердің негізі, өлшемі және мақсаты, жер шарындағы небір ________табыстардың қайнар көзі,ақыл-ой туындыларының ______иесі. Шыққан нәсіліне,туысына,ұлтына,туған жеріне_______, барлық адамдарда ортақ адамгершілік қасиеттер болады. Адамдардың _______,______болуының қажеттілігі «адам» деген ардақты атақты алып жүрудің өзі бақыт екенін айтқан. Адамгершілік-әлеуметтіліктің ______биік шыңы, адам ұрпағының негізін қалаушы, халық мәдениеті.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80A194-14A3-4E17-BEA9-AF7F713036EA}" type="parTrans" cxnId="{9DEB32E3-74F4-468A-9870-14941431BAB1}">
      <dgm:prSet/>
      <dgm:spPr/>
      <dgm:t>
        <a:bodyPr/>
        <a:lstStyle/>
        <a:p>
          <a:endParaRPr lang="ru-RU"/>
        </a:p>
      </dgm:t>
    </dgm:pt>
    <dgm:pt modelId="{1197AFE7-0680-4CF4-8737-40EBBACC8FFF}" type="sibTrans" cxnId="{9DEB32E3-74F4-468A-9870-14941431BAB1}">
      <dgm:prSet/>
      <dgm:spPr/>
      <dgm:t>
        <a:bodyPr/>
        <a:lstStyle/>
        <a:p>
          <a:endParaRPr lang="ru-RU"/>
        </a:p>
      </dgm:t>
    </dgm:pt>
    <dgm:pt modelId="{3E061ED3-05BD-4F4C-88E7-8C81F6E7F16F}" type="pres">
      <dgm:prSet presAssocID="{FD196C3E-EEA4-4575-BB20-679087571852}" presName="Name0" presStyleCnt="0">
        <dgm:presLayoutVars>
          <dgm:dir/>
          <dgm:resizeHandles val="exact"/>
        </dgm:presLayoutVars>
      </dgm:prSet>
      <dgm:spPr/>
    </dgm:pt>
    <dgm:pt modelId="{7BAB715D-0FC2-49B1-BA43-293AF9E3F3F6}" type="pres">
      <dgm:prSet presAssocID="{E228AA17-D481-4502-8AC8-6367D3E5CCCE}" presName="node" presStyleLbl="node1" presStyleIdx="0" presStyleCnt="2" custScaleY="1367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2FC03-E648-4E85-86E5-B4A7455EB5BA}" type="pres">
      <dgm:prSet presAssocID="{BC2835EC-EAC7-4B91-8000-B6DDBF91783F}" presName="sibTrans" presStyleLbl="sibTrans2D1" presStyleIdx="0" presStyleCnt="1"/>
      <dgm:spPr/>
      <dgm:t>
        <a:bodyPr/>
        <a:lstStyle/>
        <a:p>
          <a:endParaRPr lang="ru-RU"/>
        </a:p>
      </dgm:t>
    </dgm:pt>
    <dgm:pt modelId="{BC98643D-D010-430F-84A8-85701511C0FF}" type="pres">
      <dgm:prSet presAssocID="{BC2835EC-EAC7-4B91-8000-B6DDBF91783F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709840D5-6C1C-4EC9-B453-86FE60561C9C}" type="pres">
      <dgm:prSet presAssocID="{16D5EEEE-D6AF-4C21-999B-A0996D252EF0}" presName="node" presStyleLbl="node1" presStyleIdx="1" presStyleCnt="2" custScaleX="143168" custScaleY="1367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EB32E3-74F4-468A-9870-14941431BAB1}" srcId="{FD196C3E-EEA4-4575-BB20-679087571852}" destId="{16D5EEEE-D6AF-4C21-999B-A0996D252EF0}" srcOrd="1" destOrd="0" parTransId="{1F80A194-14A3-4E17-BEA9-AF7F713036EA}" sibTransId="{1197AFE7-0680-4CF4-8737-40EBBACC8FFF}"/>
    <dgm:cxn modelId="{0A8847EF-EC28-4E84-BBC1-3894D6C20E15}" type="presOf" srcId="{E228AA17-D481-4502-8AC8-6367D3E5CCCE}" destId="{7BAB715D-0FC2-49B1-BA43-293AF9E3F3F6}" srcOrd="0" destOrd="0" presId="urn:microsoft.com/office/officeart/2005/8/layout/process1"/>
    <dgm:cxn modelId="{7EEA145E-1E0D-47EA-9B20-9A2A061D4EE4}" type="presOf" srcId="{BC2835EC-EAC7-4B91-8000-B6DDBF91783F}" destId="{29E2FC03-E648-4E85-86E5-B4A7455EB5BA}" srcOrd="0" destOrd="0" presId="urn:microsoft.com/office/officeart/2005/8/layout/process1"/>
    <dgm:cxn modelId="{E4EADF54-FFB5-4BB3-AAA6-8411EA998B5C}" type="presOf" srcId="{16D5EEEE-D6AF-4C21-999B-A0996D252EF0}" destId="{709840D5-6C1C-4EC9-B453-86FE60561C9C}" srcOrd="0" destOrd="0" presId="urn:microsoft.com/office/officeart/2005/8/layout/process1"/>
    <dgm:cxn modelId="{FD594957-B0DB-416B-8083-814B417F66BD}" type="presOf" srcId="{BC2835EC-EAC7-4B91-8000-B6DDBF91783F}" destId="{BC98643D-D010-430F-84A8-85701511C0FF}" srcOrd="1" destOrd="0" presId="urn:microsoft.com/office/officeart/2005/8/layout/process1"/>
    <dgm:cxn modelId="{651F8CDE-6475-4156-89D5-A11BE40BC0A3}" srcId="{FD196C3E-EEA4-4575-BB20-679087571852}" destId="{E228AA17-D481-4502-8AC8-6367D3E5CCCE}" srcOrd="0" destOrd="0" parTransId="{91E0F055-8FDA-4F30-BD83-7F6D671429F1}" sibTransId="{BC2835EC-EAC7-4B91-8000-B6DDBF91783F}"/>
    <dgm:cxn modelId="{B8895DCA-3E31-421A-81E5-3E9FE5279FBD}" type="presOf" srcId="{FD196C3E-EEA4-4575-BB20-679087571852}" destId="{3E061ED3-05BD-4F4C-88E7-8C81F6E7F16F}" srcOrd="0" destOrd="0" presId="urn:microsoft.com/office/officeart/2005/8/layout/process1"/>
    <dgm:cxn modelId="{5982B7B6-C81C-430C-8E51-592821A5654F}" type="presParOf" srcId="{3E061ED3-05BD-4F4C-88E7-8C81F6E7F16F}" destId="{7BAB715D-0FC2-49B1-BA43-293AF9E3F3F6}" srcOrd="0" destOrd="0" presId="urn:microsoft.com/office/officeart/2005/8/layout/process1"/>
    <dgm:cxn modelId="{9A708FA1-260B-45A7-BEDB-0DA7CF343B4D}" type="presParOf" srcId="{3E061ED3-05BD-4F4C-88E7-8C81F6E7F16F}" destId="{29E2FC03-E648-4E85-86E5-B4A7455EB5BA}" srcOrd="1" destOrd="0" presId="urn:microsoft.com/office/officeart/2005/8/layout/process1"/>
    <dgm:cxn modelId="{B5D39438-1EF5-412D-94B8-6B1AB6EF0E19}" type="presParOf" srcId="{29E2FC03-E648-4E85-86E5-B4A7455EB5BA}" destId="{BC98643D-D010-430F-84A8-85701511C0FF}" srcOrd="0" destOrd="0" presId="urn:microsoft.com/office/officeart/2005/8/layout/process1"/>
    <dgm:cxn modelId="{13039459-BC26-489F-9F5E-6333A0772134}" type="presParOf" srcId="{3E061ED3-05BD-4F4C-88E7-8C81F6E7F16F}" destId="{709840D5-6C1C-4EC9-B453-86FE60561C9C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76C6D3-869D-4FD8-B87F-771FE2F67834}" type="doc">
      <dgm:prSet loTypeId="urn:microsoft.com/office/officeart/2005/8/layout/venn3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FBB924-5E20-40B8-B757-4780AE8080A8}">
      <dgm:prSet phldrT="[Текст]"/>
      <dgm:spPr/>
      <dgm:t>
        <a:bodyPr/>
        <a:lstStyle/>
        <a:p>
          <a:r>
            <a:rPr lang="ru-RU" dirty="0"/>
            <a:t>б</a:t>
          </a:r>
          <a:r>
            <a:rPr lang="kk-KZ" dirty="0"/>
            <a:t>ілім</a:t>
          </a:r>
          <a:endParaRPr lang="ru-RU" dirty="0"/>
        </a:p>
      </dgm:t>
    </dgm:pt>
    <dgm:pt modelId="{0E6B6E35-F4B0-4095-B230-1B8C157EDD5F}" type="parTrans" cxnId="{816B8FE4-FCFE-46AB-A8C3-2117125FEBD4}">
      <dgm:prSet/>
      <dgm:spPr/>
      <dgm:t>
        <a:bodyPr/>
        <a:lstStyle/>
        <a:p>
          <a:endParaRPr lang="ru-RU"/>
        </a:p>
      </dgm:t>
    </dgm:pt>
    <dgm:pt modelId="{EBEB19C7-E40E-4549-AD85-A25953BDDA5A}" type="sibTrans" cxnId="{816B8FE4-FCFE-46AB-A8C3-2117125FEBD4}">
      <dgm:prSet/>
      <dgm:spPr/>
      <dgm:t>
        <a:bodyPr/>
        <a:lstStyle/>
        <a:p>
          <a:endParaRPr lang="ru-RU"/>
        </a:p>
      </dgm:t>
    </dgm:pt>
    <dgm:pt modelId="{3E9F45A2-4126-48B4-A8A3-4F55E001D2C7}">
      <dgm:prSet phldrT="[Текст]"/>
      <dgm:spPr/>
      <dgm:t>
        <a:bodyPr/>
        <a:lstStyle/>
        <a:p>
          <a:r>
            <a:rPr lang="kk-KZ" dirty="0"/>
            <a:t>мәдениет</a:t>
          </a:r>
          <a:endParaRPr lang="ru-RU" dirty="0"/>
        </a:p>
      </dgm:t>
    </dgm:pt>
    <dgm:pt modelId="{D80E538D-2710-494F-9104-DEE595EA833D}" type="parTrans" cxnId="{B9111254-4E3B-4960-B38D-E4BFB1597064}">
      <dgm:prSet/>
      <dgm:spPr/>
      <dgm:t>
        <a:bodyPr/>
        <a:lstStyle/>
        <a:p>
          <a:endParaRPr lang="ru-RU"/>
        </a:p>
      </dgm:t>
    </dgm:pt>
    <dgm:pt modelId="{44D57260-7B4D-49FF-A963-7F6C906DECED}" type="sibTrans" cxnId="{B9111254-4E3B-4960-B38D-E4BFB1597064}">
      <dgm:prSet/>
      <dgm:spPr/>
      <dgm:t>
        <a:bodyPr/>
        <a:lstStyle/>
        <a:p>
          <a:endParaRPr lang="ru-RU"/>
        </a:p>
      </dgm:t>
    </dgm:pt>
    <dgm:pt modelId="{21626DED-433C-47E5-A0F1-BDC8C3DE97CC}" type="pres">
      <dgm:prSet presAssocID="{3E76C6D3-869D-4FD8-B87F-771FE2F6783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0FA291-16B8-4FFC-A645-5C8BF2FE86DE}" type="pres">
      <dgm:prSet presAssocID="{4CFBB924-5E20-40B8-B757-4780AE8080A8}" presName="Name5" presStyleLbl="vennNode1" presStyleIdx="0" presStyleCnt="2" custLinFactNeighborX="-759" custLinFactNeighborY="-1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96861-D406-4D89-829C-5635BC089883}" type="pres">
      <dgm:prSet presAssocID="{EBEB19C7-E40E-4549-AD85-A25953BDDA5A}" presName="space" presStyleCnt="0"/>
      <dgm:spPr/>
    </dgm:pt>
    <dgm:pt modelId="{DB98E88F-281D-4FF3-94F3-D5B4A5025F24}" type="pres">
      <dgm:prSet presAssocID="{3E9F45A2-4126-48B4-A8A3-4F55E001D2C7}" presName="Name5" presStyleLbl="venn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6B8FE4-FCFE-46AB-A8C3-2117125FEBD4}" srcId="{3E76C6D3-869D-4FD8-B87F-771FE2F67834}" destId="{4CFBB924-5E20-40B8-B757-4780AE8080A8}" srcOrd="0" destOrd="0" parTransId="{0E6B6E35-F4B0-4095-B230-1B8C157EDD5F}" sibTransId="{EBEB19C7-E40E-4549-AD85-A25953BDDA5A}"/>
    <dgm:cxn modelId="{45A51C6C-4E57-4890-A367-1072E557A8B3}" type="presOf" srcId="{3E76C6D3-869D-4FD8-B87F-771FE2F67834}" destId="{21626DED-433C-47E5-A0F1-BDC8C3DE97CC}" srcOrd="0" destOrd="0" presId="urn:microsoft.com/office/officeart/2005/8/layout/venn3"/>
    <dgm:cxn modelId="{B9111254-4E3B-4960-B38D-E4BFB1597064}" srcId="{3E76C6D3-869D-4FD8-B87F-771FE2F67834}" destId="{3E9F45A2-4126-48B4-A8A3-4F55E001D2C7}" srcOrd="1" destOrd="0" parTransId="{D80E538D-2710-494F-9104-DEE595EA833D}" sibTransId="{44D57260-7B4D-49FF-A963-7F6C906DECED}"/>
    <dgm:cxn modelId="{F95CD22A-5BBE-4C96-B718-64EE5B49B786}" type="presOf" srcId="{4CFBB924-5E20-40B8-B757-4780AE8080A8}" destId="{570FA291-16B8-4FFC-A645-5C8BF2FE86DE}" srcOrd="0" destOrd="0" presId="urn:microsoft.com/office/officeart/2005/8/layout/venn3"/>
    <dgm:cxn modelId="{6334A3D0-8C5F-4B11-BD62-D4A04C93A6C4}" type="presOf" srcId="{3E9F45A2-4126-48B4-A8A3-4F55E001D2C7}" destId="{DB98E88F-281D-4FF3-94F3-D5B4A5025F24}" srcOrd="0" destOrd="0" presId="urn:microsoft.com/office/officeart/2005/8/layout/venn3"/>
    <dgm:cxn modelId="{848ED04B-A0D3-41DA-A79F-82D99B212534}" type="presParOf" srcId="{21626DED-433C-47E5-A0F1-BDC8C3DE97CC}" destId="{570FA291-16B8-4FFC-A645-5C8BF2FE86DE}" srcOrd="0" destOrd="0" presId="urn:microsoft.com/office/officeart/2005/8/layout/venn3"/>
    <dgm:cxn modelId="{9C803C7A-3C76-4EF6-BE8F-2ADE85305980}" type="presParOf" srcId="{21626DED-433C-47E5-A0F1-BDC8C3DE97CC}" destId="{F2796861-D406-4D89-829C-5635BC089883}" srcOrd="1" destOrd="0" presId="urn:microsoft.com/office/officeart/2005/8/layout/venn3"/>
    <dgm:cxn modelId="{A5C945A0-9780-4C07-A58D-B86959F8F736}" type="presParOf" srcId="{21626DED-433C-47E5-A0F1-BDC8C3DE97CC}" destId="{DB98E88F-281D-4FF3-94F3-D5B4A5025F24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57DD381-F615-4894-9036-014103FCDAC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5DA8A8-F350-4785-AD81-8F273799B0E6}">
      <dgm:prSet phldrT="[Текст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kk-KZ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Д, А, А,И, М</a:t>
          </a:r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6E4B96-3532-4CAD-A944-79E825528B01}" type="parTrans" cxnId="{0BC341F8-0EE4-4D3F-9FF0-0876CE67CFDF}">
      <dgm:prSet/>
      <dgm:spPr/>
      <dgm:t>
        <a:bodyPr/>
        <a:lstStyle/>
        <a:p>
          <a:endParaRPr lang="ru-RU"/>
        </a:p>
      </dgm:t>
    </dgm:pt>
    <dgm:pt modelId="{80786083-F987-4774-B7E2-FD5328CB479C}" type="sibTrans" cxnId="{0BC341F8-0EE4-4D3F-9FF0-0876CE67CFDF}">
      <dgm:prSet/>
      <dgm:spPr/>
      <dgm:t>
        <a:bodyPr/>
        <a:lstStyle/>
        <a:p>
          <a:endParaRPr lang="ru-RU"/>
        </a:p>
      </dgm:t>
    </dgm:pt>
    <dgm:pt modelId="{71FDA470-CE5B-445B-BC15-B76593D9E2D1}">
      <dgm:prSet phldrT="[Текст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kk-KZ" dirty="0"/>
            <a:t>А, М, Ұ, Ғ, М, Л, Т</a:t>
          </a:r>
          <a:endParaRPr lang="ru-RU" dirty="0"/>
        </a:p>
      </dgm:t>
    </dgm:pt>
    <dgm:pt modelId="{2627C581-1AF4-4C2B-ACD3-8BA989B91185}" type="parTrans" cxnId="{58AEA2FE-2ECA-4682-A4E0-0A2D48CE459A}">
      <dgm:prSet/>
      <dgm:spPr/>
      <dgm:t>
        <a:bodyPr/>
        <a:lstStyle/>
        <a:p>
          <a:endParaRPr lang="ru-RU"/>
        </a:p>
      </dgm:t>
    </dgm:pt>
    <dgm:pt modelId="{28CF6F8C-70BA-472C-99BC-4DCC60FFD52C}" type="sibTrans" cxnId="{58AEA2FE-2ECA-4682-A4E0-0A2D48CE459A}">
      <dgm:prSet/>
      <dgm:spPr/>
      <dgm:t>
        <a:bodyPr/>
        <a:lstStyle/>
        <a:p>
          <a:endParaRPr lang="ru-RU"/>
        </a:p>
      </dgm:t>
    </dgm:pt>
    <dgm:pt modelId="{7A632E09-19A8-4C0D-99AF-9CD3A8CCB976}">
      <dgm:prSet phldrT="[Текст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kk-KZ" dirty="0"/>
            <a:t>Р, А, Л, А, Д, Т, Ы, Қ, З</a:t>
          </a:r>
          <a:endParaRPr lang="ru-RU" dirty="0"/>
        </a:p>
      </dgm:t>
    </dgm:pt>
    <dgm:pt modelId="{025B8CB6-794C-4D95-85BD-39E76DC6BABF}" type="parTrans" cxnId="{CF368763-D520-4B25-8870-87BDEBCFA7BC}">
      <dgm:prSet/>
      <dgm:spPr/>
      <dgm:t>
        <a:bodyPr/>
        <a:lstStyle/>
        <a:p>
          <a:endParaRPr lang="ru-RU"/>
        </a:p>
      </dgm:t>
    </dgm:pt>
    <dgm:pt modelId="{8C95268F-AB99-4EB6-B69B-3E5977AB0232}" type="sibTrans" cxnId="{CF368763-D520-4B25-8870-87BDEBCFA7BC}">
      <dgm:prSet/>
      <dgm:spPr/>
      <dgm:t>
        <a:bodyPr/>
        <a:lstStyle/>
        <a:p>
          <a:endParaRPr lang="ru-RU"/>
        </a:p>
      </dgm:t>
    </dgm:pt>
    <dgm:pt modelId="{7A0B6146-80E3-4934-A46B-807CFE0DA031}">
      <dgm:prSet phldrT="[Текст]"/>
      <dgm:spPr/>
      <dgm:t>
        <a:bodyPr/>
        <a:lstStyle/>
        <a:p>
          <a:r>
            <a:rPr lang="kk-KZ" dirty="0"/>
            <a:t>Р, Х, А, А, И, У, Й, Н</a:t>
          </a:r>
          <a:endParaRPr lang="ru-RU" dirty="0"/>
        </a:p>
      </dgm:t>
    </dgm:pt>
    <dgm:pt modelId="{BB983B9D-E173-405B-A1E9-F623838510F2}" type="parTrans" cxnId="{4E0A7C9F-598D-4BAF-9DDF-5A12EAA79AD6}">
      <dgm:prSet/>
      <dgm:spPr/>
      <dgm:t>
        <a:bodyPr/>
        <a:lstStyle/>
        <a:p>
          <a:endParaRPr lang="ru-RU"/>
        </a:p>
      </dgm:t>
    </dgm:pt>
    <dgm:pt modelId="{6852AB3B-1E28-4EA9-B685-B8353C201606}" type="sibTrans" cxnId="{4E0A7C9F-598D-4BAF-9DDF-5A12EAA79AD6}">
      <dgm:prSet/>
      <dgm:spPr/>
      <dgm:t>
        <a:bodyPr/>
        <a:lstStyle/>
        <a:p>
          <a:endParaRPr lang="ru-RU"/>
        </a:p>
      </dgm:t>
    </dgm:pt>
    <dgm:pt modelId="{ED59D7CF-BBC4-4E70-AB85-D8EE9DA724E8}">
      <dgm:prSet phldrT="[Текст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kk-KZ" dirty="0"/>
            <a:t>Қ, Қ, Н, Ы, А, Ы, Ұ, Д, С ,Л</a:t>
          </a:r>
          <a:endParaRPr lang="ru-RU" dirty="0"/>
        </a:p>
      </dgm:t>
    </dgm:pt>
    <dgm:pt modelId="{515C86D8-B5B8-450F-8813-36B5A9FDEC72}" type="parTrans" cxnId="{3DBFF40A-144F-4B19-B30C-4E138435D804}">
      <dgm:prSet/>
      <dgm:spPr/>
      <dgm:t>
        <a:bodyPr/>
        <a:lstStyle/>
        <a:p>
          <a:endParaRPr lang="ru-RU"/>
        </a:p>
      </dgm:t>
    </dgm:pt>
    <dgm:pt modelId="{C9B4EFBA-5AF6-4621-A5A9-18EB27DE8D4A}" type="sibTrans" cxnId="{3DBFF40A-144F-4B19-B30C-4E138435D804}">
      <dgm:prSet/>
      <dgm:spPr/>
      <dgm:t>
        <a:bodyPr/>
        <a:lstStyle/>
        <a:p>
          <a:endParaRPr lang="ru-RU"/>
        </a:p>
      </dgm:t>
    </dgm:pt>
    <dgm:pt modelId="{0E32B683-01EF-45B0-932D-7C153D0BB59E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kk-KZ" dirty="0"/>
            <a:t>М, А, Н, Д, Ә, Е, Т, Е, И</a:t>
          </a:r>
          <a:endParaRPr lang="ru-RU" dirty="0"/>
        </a:p>
      </dgm:t>
    </dgm:pt>
    <dgm:pt modelId="{30925234-0360-4049-B02E-D8BF531311B5}" type="parTrans" cxnId="{F8F34A52-47A2-4C99-96B5-49D3CD5CC57B}">
      <dgm:prSet/>
      <dgm:spPr/>
      <dgm:t>
        <a:bodyPr/>
        <a:lstStyle/>
        <a:p>
          <a:endParaRPr lang="ru-RU"/>
        </a:p>
      </dgm:t>
    </dgm:pt>
    <dgm:pt modelId="{21EDAF34-13F6-45C9-827B-37C59CE0D3AC}" type="sibTrans" cxnId="{F8F34A52-47A2-4C99-96B5-49D3CD5CC57B}">
      <dgm:prSet/>
      <dgm:spPr/>
      <dgm:t>
        <a:bodyPr/>
        <a:lstStyle/>
        <a:p>
          <a:endParaRPr lang="ru-RU"/>
        </a:p>
      </dgm:t>
    </dgm:pt>
    <dgm:pt modelId="{1D276D90-08F5-4C0D-A6A0-AA05EF90AF06}">
      <dgm:prSet phldrT="[Текст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kk-KZ" dirty="0"/>
            <a:t>Р, О, Ъ, Қ, Д, Н, М, А, Л, Ы</a:t>
          </a:r>
          <a:endParaRPr lang="ru-RU" dirty="0"/>
        </a:p>
      </dgm:t>
    </dgm:pt>
    <dgm:pt modelId="{5B97199C-94F2-4A92-9939-E363BCF40E87}" type="parTrans" cxnId="{B59B60A1-D23B-4365-A919-19A20DA25A9F}">
      <dgm:prSet/>
      <dgm:spPr/>
      <dgm:t>
        <a:bodyPr/>
        <a:lstStyle/>
        <a:p>
          <a:endParaRPr lang="ru-RU"/>
        </a:p>
      </dgm:t>
    </dgm:pt>
    <dgm:pt modelId="{3BD6C865-7CC1-4D67-A622-61DFC7039050}" type="sibTrans" cxnId="{B59B60A1-D23B-4365-A919-19A20DA25A9F}">
      <dgm:prSet/>
      <dgm:spPr/>
      <dgm:t>
        <a:bodyPr/>
        <a:lstStyle/>
        <a:p>
          <a:endParaRPr lang="ru-RU"/>
        </a:p>
      </dgm:t>
    </dgm:pt>
    <dgm:pt modelId="{E0D2995F-D695-49B0-8A9F-44FA0F7B09F4}" type="pres">
      <dgm:prSet presAssocID="{057DD381-F615-4894-9036-014103FCDAC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8D80BA-670E-4365-8774-AA94F9972EA4}" type="pres">
      <dgm:prSet presAssocID="{785DA8A8-F350-4785-AD81-8F273799B0E6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87442A-915D-4C6A-B7DC-DF277D88EA55}" type="pres">
      <dgm:prSet presAssocID="{80786083-F987-4774-B7E2-FD5328CB479C}" presName="sibTrans" presStyleCnt="0"/>
      <dgm:spPr/>
    </dgm:pt>
    <dgm:pt modelId="{B028211C-A4CF-4756-8AEF-65FA5C68F541}" type="pres">
      <dgm:prSet presAssocID="{71FDA470-CE5B-445B-BC15-B76593D9E2D1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5F47C2-5A42-4B7E-B7E2-9C0E43105F7F}" type="pres">
      <dgm:prSet presAssocID="{28CF6F8C-70BA-472C-99BC-4DCC60FFD52C}" presName="sibTrans" presStyleCnt="0"/>
      <dgm:spPr/>
    </dgm:pt>
    <dgm:pt modelId="{5B2AFB1C-0F27-43A6-9923-A83948D8E129}" type="pres">
      <dgm:prSet presAssocID="{7A632E09-19A8-4C0D-99AF-9CD3A8CCB976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1FDCDE-5049-4C2E-917B-257B32A0A2D2}" type="pres">
      <dgm:prSet presAssocID="{8C95268F-AB99-4EB6-B69B-3E5977AB0232}" presName="sibTrans" presStyleCnt="0"/>
      <dgm:spPr/>
    </dgm:pt>
    <dgm:pt modelId="{DD4D75F7-67A3-431A-A819-B994835B6A33}" type="pres">
      <dgm:prSet presAssocID="{7A0B6146-80E3-4934-A46B-807CFE0DA031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120F3-772C-460C-8A17-613D81176BE6}" type="pres">
      <dgm:prSet presAssocID="{6852AB3B-1E28-4EA9-B685-B8353C201606}" presName="sibTrans" presStyleCnt="0"/>
      <dgm:spPr/>
    </dgm:pt>
    <dgm:pt modelId="{F0FDBCB0-C4DF-4D5D-9E39-75DAA91EF164}" type="pres">
      <dgm:prSet presAssocID="{ED59D7CF-BBC4-4E70-AB85-D8EE9DA724E8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C9E8E-9D25-427E-87A6-115529609DC7}" type="pres">
      <dgm:prSet presAssocID="{C9B4EFBA-5AF6-4621-A5A9-18EB27DE8D4A}" presName="sibTrans" presStyleCnt="0"/>
      <dgm:spPr/>
    </dgm:pt>
    <dgm:pt modelId="{2E8D93A3-8784-4632-9074-92EF45CC5910}" type="pres">
      <dgm:prSet presAssocID="{0E32B683-01EF-45B0-932D-7C153D0BB59E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EC68E9-D46A-4D81-B7B6-0FE7C776A546}" type="pres">
      <dgm:prSet presAssocID="{21EDAF34-13F6-45C9-827B-37C59CE0D3AC}" presName="sibTrans" presStyleCnt="0"/>
      <dgm:spPr/>
    </dgm:pt>
    <dgm:pt modelId="{7573E267-EFF7-47B7-8C04-C1D4238D1B49}" type="pres">
      <dgm:prSet presAssocID="{1D276D90-08F5-4C0D-A6A0-AA05EF90AF06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9B60A1-D23B-4365-A919-19A20DA25A9F}" srcId="{057DD381-F615-4894-9036-014103FCDAC2}" destId="{1D276D90-08F5-4C0D-A6A0-AA05EF90AF06}" srcOrd="6" destOrd="0" parTransId="{5B97199C-94F2-4A92-9939-E363BCF40E87}" sibTransId="{3BD6C865-7CC1-4D67-A622-61DFC7039050}"/>
    <dgm:cxn modelId="{9B306D6D-A86E-4A72-B27F-6D44875242E8}" type="presOf" srcId="{7A632E09-19A8-4C0D-99AF-9CD3A8CCB976}" destId="{5B2AFB1C-0F27-43A6-9923-A83948D8E129}" srcOrd="0" destOrd="0" presId="urn:microsoft.com/office/officeart/2005/8/layout/default"/>
    <dgm:cxn modelId="{F62101FB-A1F5-4735-B8E6-8621E347023F}" type="presOf" srcId="{71FDA470-CE5B-445B-BC15-B76593D9E2D1}" destId="{B028211C-A4CF-4756-8AEF-65FA5C68F541}" srcOrd="0" destOrd="0" presId="urn:microsoft.com/office/officeart/2005/8/layout/default"/>
    <dgm:cxn modelId="{28A56FE7-732B-4E95-9B48-BBD0D3BD0AD1}" type="presOf" srcId="{7A0B6146-80E3-4934-A46B-807CFE0DA031}" destId="{DD4D75F7-67A3-431A-A819-B994835B6A33}" srcOrd="0" destOrd="0" presId="urn:microsoft.com/office/officeart/2005/8/layout/default"/>
    <dgm:cxn modelId="{41986900-EDDB-40D0-932F-F7075957DC5A}" type="presOf" srcId="{ED59D7CF-BBC4-4E70-AB85-D8EE9DA724E8}" destId="{F0FDBCB0-C4DF-4D5D-9E39-75DAA91EF164}" srcOrd="0" destOrd="0" presId="urn:microsoft.com/office/officeart/2005/8/layout/default"/>
    <dgm:cxn modelId="{58AEA2FE-2ECA-4682-A4E0-0A2D48CE459A}" srcId="{057DD381-F615-4894-9036-014103FCDAC2}" destId="{71FDA470-CE5B-445B-BC15-B76593D9E2D1}" srcOrd="1" destOrd="0" parTransId="{2627C581-1AF4-4C2B-ACD3-8BA989B91185}" sibTransId="{28CF6F8C-70BA-472C-99BC-4DCC60FFD52C}"/>
    <dgm:cxn modelId="{C0C8DB18-D796-4DEE-84F9-05CA63583E8D}" type="presOf" srcId="{0E32B683-01EF-45B0-932D-7C153D0BB59E}" destId="{2E8D93A3-8784-4632-9074-92EF45CC5910}" srcOrd="0" destOrd="0" presId="urn:microsoft.com/office/officeart/2005/8/layout/default"/>
    <dgm:cxn modelId="{3DBFF40A-144F-4B19-B30C-4E138435D804}" srcId="{057DD381-F615-4894-9036-014103FCDAC2}" destId="{ED59D7CF-BBC4-4E70-AB85-D8EE9DA724E8}" srcOrd="4" destOrd="0" parTransId="{515C86D8-B5B8-450F-8813-36B5A9FDEC72}" sibTransId="{C9B4EFBA-5AF6-4621-A5A9-18EB27DE8D4A}"/>
    <dgm:cxn modelId="{4E0A7C9F-598D-4BAF-9DDF-5A12EAA79AD6}" srcId="{057DD381-F615-4894-9036-014103FCDAC2}" destId="{7A0B6146-80E3-4934-A46B-807CFE0DA031}" srcOrd="3" destOrd="0" parTransId="{BB983B9D-E173-405B-A1E9-F623838510F2}" sibTransId="{6852AB3B-1E28-4EA9-B685-B8353C201606}"/>
    <dgm:cxn modelId="{B8DA1B19-B97E-436F-A5A5-AF34AA57939C}" type="presOf" srcId="{1D276D90-08F5-4C0D-A6A0-AA05EF90AF06}" destId="{7573E267-EFF7-47B7-8C04-C1D4238D1B49}" srcOrd="0" destOrd="0" presId="urn:microsoft.com/office/officeart/2005/8/layout/default"/>
    <dgm:cxn modelId="{CF368763-D520-4B25-8870-87BDEBCFA7BC}" srcId="{057DD381-F615-4894-9036-014103FCDAC2}" destId="{7A632E09-19A8-4C0D-99AF-9CD3A8CCB976}" srcOrd="2" destOrd="0" parTransId="{025B8CB6-794C-4D95-85BD-39E76DC6BABF}" sibTransId="{8C95268F-AB99-4EB6-B69B-3E5977AB0232}"/>
    <dgm:cxn modelId="{88971CDC-A5CE-433E-BD72-4B910E18B5CB}" type="presOf" srcId="{785DA8A8-F350-4785-AD81-8F273799B0E6}" destId="{DB8D80BA-670E-4365-8774-AA94F9972EA4}" srcOrd="0" destOrd="0" presId="urn:microsoft.com/office/officeart/2005/8/layout/default"/>
    <dgm:cxn modelId="{0BC341F8-0EE4-4D3F-9FF0-0876CE67CFDF}" srcId="{057DD381-F615-4894-9036-014103FCDAC2}" destId="{785DA8A8-F350-4785-AD81-8F273799B0E6}" srcOrd="0" destOrd="0" parTransId="{BE6E4B96-3532-4CAD-A944-79E825528B01}" sibTransId="{80786083-F987-4774-B7E2-FD5328CB479C}"/>
    <dgm:cxn modelId="{8AACC39B-BE31-4044-84CC-FA17BCE22E7C}" type="presOf" srcId="{057DD381-F615-4894-9036-014103FCDAC2}" destId="{E0D2995F-D695-49B0-8A9F-44FA0F7B09F4}" srcOrd="0" destOrd="0" presId="urn:microsoft.com/office/officeart/2005/8/layout/default"/>
    <dgm:cxn modelId="{F8F34A52-47A2-4C99-96B5-49D3CD5CC57B}" srcId="{057DD381-F615-4894-9036-014103FCDAC2}" destId="{0E32B683-01EF-45B0-932D-7C153D0BB59E}" srcOrd="5" destOrd="0" parTransId="{30925234-0360-4049-B02E-D8BF531311B5}" sibTransId="{21EDAF34-13F6-45C9-827B-37C59CE0D3AC}"/>
    <dgm:cxn modelId="{652A9E42-AABE-411A-9433-3F70DB720098}" type="presParOf" srcId="{E0D2995F-D695-49B0-8A9F-44FA0F7B09F4}" destId="{DB8D80BA-670E-4365-8774-AA94F9972EA4}" srcOrd="0" destOrd="0" presId="urn:microsoft.com/office/officeart/2005/8/layout/default"/>
    <dgm:cxn modelId="{5FCA6E5F-A3DC-4C2A-8CF1-2CE349DFB9FD}" type="presParOf" srcId="{E0D2995F-D695-49B0-8A9F-44FA0F7B09F4}" destId="{0087442A-915D-4C6A-B7DC-DF277D88EA55}" srcOrd="1" destOrd="0" presId="urn:microsoft.com/office/officeart/2005/8/layout/default"/>
    <dgm:cxn modelId="{4120EA38-5A66-4D0A-919B-7AE671166FA2}" type="presParOf" srcId="{E0D2995F-D695-49B0-8A9F-44FA0F7B09F4}" destId="{B028211C-A4CF-4756-8AEF-65FA5C68F541}" srcOrd="2" destOrd="0" presId="urn:microsoft.com/office/officeart/2005/8/layout/default"/>
    <dgm:cxn modelId="{1BEB50E8-DBDC-430B-BBF0-D9FACEC45890}" type="presParOf" srcId="{E0D2995F-D695-49B0-8A9F-44FA0F7B09F4}" destId="{3A5F47C2-5A42-4B7E-B7E2-9C0E43105F7F}" srcOrd="3" destOrd="0" presId="urn:microsoft.com/office/officeart/2005/8/layout/default"/>
    <dgm:cxn modelId="{CDC94AC6-6FAA-4AC4-9363-6B7101C87540}" type="presParOf" srcId="{E0D2995F-D695-49B0-8A9F-44FA0F7B09F4}" destId="{5B2AFB1C-0F27-43A6-9923-A83948D8E129}" srcOrd="4" destOrd="0" presId="urn:microsoft.com/office/officeart/2005/8/layout/default"/>
    <dgm:cxn modelId="{0A402154-0A3B-4385-AEE0-1D39A8DE17AF}" type="presParOf" srcId="{E0D2995F-D695-49B0-8A9F-44FA0F7B09F4}" destId="{631FDCDE-5049-4C2E-917B-257B32A0A2D2}" srcOrd="5" destOrd="0" presId="urn:microsoft.com/office/officeart/2005/8/layout/default"/>
    <dgm:cxn modelId="{6251E39F-7EFF-41BB-B181-CBC6A1D6CED6}" type="presParOf" srcId="{E0D2995F-D695-49B0-8A9F-44FA0F7B09F4}" destId="{DD4D75F7-67A3-431A-A819-B994835B6A33}" srcOrd="6" destOrd="0" presId="urn:microsoft.com/office/officeart/2005/8/layout/default"/>
    <dgm:cxn modelId="{45EE11FD-303B-42F9-BDF1-5FFFC260C683}" type="presParOf" srcId="{E0D2995F-D695-49B0-8A9F-44FA0F7B09F4}" destId="{839120F3-772C-460C-8A17-613D81176BE6}" srcOrd="7" destOrd="0" presId="urn:microsoft.com/office/officeart/2005/8/layout/default"/>
    <dgm:cxn modelId="{70524BE0-BC2B-4182-8ACC-23995154CF58}" type="presParOf" srcId="{E0D2995F-D695-49B0-8A9F-44FA0F7B09F4}" destId="{F0FDBCB0-C4DF-4D5D-9E39-75DAA91EF164}" srcOrd="8" destOrd="0" presId="urn:microsoft.com/office/officeart/2005/8/layout/default"/>
    <dgm:cxn modelId="{E54F3FE4-DA86-49B1-BD9B-ED20EEFC34B0}" type="presParOf" srcId="{E0D2995F-D695-49B0-8A9F-44FA0F7B09F4}" destId="{037C9E8E-9D25-427E-87A6-115529609DC7}" srcOrd="9" destOrd="0" presId="urn:microsoft.com/office/officeart/2005/8/layout/default"/>
    <dgm:cxn modelId="{2D6DEF06-CB34-470F-A7F3-48B71EDD0A03}" type="presParOf" srcId="{E0D2995F-D695-49B0-8A9F-44FA0F7B09F4}" destId="{2E8D93A3-8784-4632-9074-92EF45CC5910}" srcOrd="10" destOrd="0" presId="urn:microsoft.com/office/officeart/2005/8/layout/default"/>
    <dgm:cxn modelId="{5325AECC-E108-4999-90CC-A4E2D7D70BBD}" type="presParOf" srcId="{E0D2995F-D695-49B0-8A9F-44FA0F7B09F4}" destId="{05EC68E9-D46A-4D81-B7B6-0FE7C776A546}" srcOrd="11" destOrd="0" presId="urn:microsoft.com/office/officeart/2005/8/layout/default"/>
    <dgm:cxn modelId="{198D7575-0B8B-4DAC-9A46-1E9B00704E4A}" type="presParOf" srcId="{E0D2995F-D695-49B0-8A9F-44FA0F7B09F4}" destId="{7573E267-EFF7-47B7-8C04-C1D4238D1B49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7F90-AA34-4B91-B071-88C40F9BFAB2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E7BD-C855-4808-95E4-281978976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571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7F90-AA34-4B91-B071-88C40F9BFAB2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E7BD-C855-4808-95E4-281978976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826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7F90-AA34-4B91-B071-88C40F9BFAB2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E7BD-C855-4808-95E4-281978976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217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7F90-AA34-4B91-B071-88C40F9BFAB2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E7BD-C855-4808-95E4-281978976711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0143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7F90-AA34-4B91-B071-88C40F9BFAB2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E7BD-C855-4808-95E4-281978976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33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7F90-AA34-4B91-B071-88C40F9BFAB2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E7BD-C855-4808-95E4-281978976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222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7F90-AA34-4B91-B071-88C40F9BFAB2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E7BD-C855-4808-95E4-281978976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770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7F90-AA34-4B91-B071-88C40F9BFAB2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E7BD-C855-4808-95E4-281978976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201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7F90-AA34-4B91-B071-88C40F9BFAB2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E7BD-C855-4808-95E4-281978976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70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7F90-AA34-4B91-B071-88C40F9BFAB2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E7BD-C855-4808-95E4-281978976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440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7F90-AA34-4B91-B071-88C40F9BFAB2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E7BD-C855-4808-95E4-281978976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101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7F90-AA34-4B91-B071-88C40F9BFAB2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E7BD-C855-4808-95E4-281978976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720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7F90-AA34-4B91-B071-88C40F9BFAB2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E7BD-C855-4808-95E4-281978976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87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7F90-AA34-4B91-B071-88C40F9BFAB2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E7BD-C855-4808-95E4-281978976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25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7F90-AA34-4B91-B071-88C40F9BFAB2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E7BD-C855-4808-95E4-281978976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51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7F90-AA34-4B91-B071-88C40F9BFAB2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E7BD-C855-4808-95E4-281978976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71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7F90-AA34-4B91-B071-88C40F9BFAB2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E7BD-C855-4808-95E4-281978976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412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4507F90-AA34-4B91-B071-88C40F9BFAB2}" type="datetimeFigureOut">
              <a:rPr lang="ru-RU" smtClean="0"/>
              <a:t>13.09.2020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F5DE7BD-C855-4808-95E4-2819789767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55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3.xml"/><Relationship Id="rId7" Type="http://schemas.openxmlformats.org/officeDocument/2006/relationships/slide" Target="slide17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8689976" cy="2012686"/>
          </a:xfrm>
        </p:spPr>
        <p:txBody>
          <a:bodyPr/>
          <a:lstStyle/>
          <a:p>
            <a:r>
              <a:rPr lang="kk-KZ" dirty="0"/>
              <a:t>Жеке тұлғаның дамуы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90684" y="3886200"/>
            <a:ext cx="7550304" cy="1371599"/>
          </a:xfrm>
        </p:spPr>
        <p:txBody>
          <a:bodyPr/>
          <a:lstStyle/>
          <a:p>
            <a:r>
              <a:rPr lang="kk-KZ" dirty="0"/>
              <a:t>Адамгершілік әліппесі</a:t>
            </a:r>
          </a:p>
          <a:p>
            <a:r>
              <a:rPr lang="kk-KZ" dirty="0"/>
              <a:t>                      Мәдениет пен білімнің байланысы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28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9595484"/>
              </p:ext>
            </p:extLst>
          </p:nvPr>
        </p:nvGraphicFramePr>
        <p:xfrm>
          <a:off x="838200" y="462113"/>
          <a:ext cx="10515600" cy="6213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xmlns="" val="320716407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65790072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38131524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3613770267"/>
                    </a:ext>
                  </a:extLst>
                </a:gridCol>
              </a:tblGrid>
              <a:tr h="310699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2624451"/>
                  </a:ext>
                </a:extLst>
              </a:tr>
              <a:tr h="310699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98372991"/>
                  </a:ext>
                </a:extLst>
              </a:tr>
            </a:tbl>
          </a:graphicData>
        </a:graphic>
      </p:graphicFrame>
      <p:sp>
        <p:nvSpPr>
          <p:cNvPr id="6" name="Овал 5"/>
          <p:cNvSpPr/>
          <p:nvPr/>
        </p:nvSpPr>
        <p:spPr>
          <a:xfrm>
            <a:off x="838200" y="845574"/>
            <a:ext cx="2593258" cy="24777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000" b="1" dirty="0"/>
          </a:p>
        </p:txBody>
      </p:sp>
      <p:sp>
        <p:nvSpPr>
          <p:cNvPr id="7" name="Овал 6">
            <a:hlinkClick r:id="rId2" action="ppaction://hlinksldjump"/>
          </p:cNvPr>
          <p:cNvSpPr/>
          <p:nvPr/>
        </p:nvSpPr>
        <p:spPr>
          <a:xfrm>
            <a:off x="3431458" y="766916"/>
            <a:ext cx="2694039" cy="2556387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000" b="1" dirty="0"/>
          </a:p>
        </p:txBody>
      </p:sp>
      <p:sp>
        <p:nvSpPr>
          <p:cNvPr id="8" name="Овал 7">
            <a:hlinkClick r:id="rId3" action="ppaction://hlinksldjump"/>
          </p:cNvPr>
          <p:cNvSpPr/>
          <p:nvPr/>
        </p:nvSpPr>
        <p:spPr>
          <a:xfrm>
            <a:off x="6125497" y="766916"/>
            <a:ext cx="2593258" cy="255638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000" b="1" dirty="0"/>
          </a:p>
        </p:txBody>
      </p:sp>
      <p:sp>
        <p:nvSpPr>
          <p:cNvPr id="9" name="Овал 8">
            <a:hlinkClick r:id="rId4" action="ppaction://hlinksldjump"/>
          </p:cNvPr>
          <p:cNvSpPr/>
          <p:nvPr/>
        </p:nvSpPr>
        <p:spPr>
          <a:xfrm>
            <a:off x="8718755" y="766916"/>
            <a:ext cx="2635045" cy="2556387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000" b="1" dirty="0"/>
          </a:p>
        </p:txBody>
      </p:sp>
      <p:sp>
        <p:nvSpPr>
          <p:cNvPr id="10" name="Овал 9">
            <a:hlinkClick r:id="rId5" action="ppaction://hlinksldjump"/>
          </p:cNvPr>
          <p:cNvSpPr/>
          <p:nvPr/>
        </p:nvSpPr>
        <p:spPr>
          <a:xfrm>
            <a:off x="838200" y="3873908"/>
            <a:ext cx="2593258" cy="25760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b="1" dirty="0"/>
          </a:p>
        </p:txBody>
      </p:sp>
      <p:sp>
        <p:nvSpPr>
          <p:cNvPr id="11" name="Овал 10">
            <a:hlinkClick r:id="rId6" action="ppaction://hlinksldjump"/>
          </p:cNvPr>
          <p:cNvSpPr/>
          <p:nvPr/>
        </p:nvSpPr>
        <p:spPr>
          <a:xfrm>
            <a:off x="3431458" y="3873910"/>
            <a:ext cx="2694039" cy="257605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b="1" dirty="0"/>
          </a:p>
        </p:txBody>
      </p:sp>
      <p:sp>
        <p:nvSpPr>
          <p:cNvPr id="12" name="Овал 11">
            <a:hlinkClick r:id="rId7" action="ppaction://hlinksldjump"/>
          </p:cNvPr>
          <p:cNvSpPr/>
          <p:nvPr/>
        </p:nvSpPr>
        <p:spPr>
          <a:xfrm>
            <a:off x="6125497" y="3873909"/>
            <a:ext cx="2593257" cy="2576051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b="1" dirty="0"/>
          </a:p>
        </p:txBody>
      </p:sp>
      <p:sp>
        <p:nvSpPr>
          <p:cNvPr id="13" name="Овал 12">
            <a:hlinkClick r:id="rId8" action="ppaction://hlinksldjump"/>
          </p:cNvPr>
          <p:cNvSpPr/>
          <p:nvPr/>
        </p:nvSpPr>
        <p:spPr>
          <a:xfrm>
            <a:off x="8718754" y="3873909"/>
            <a:ext cx="2635046" cy="2576051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3667816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b="1" dirty="0"/>
              <a:t>                     1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kk-K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Бұл түсті әдетте қай ортаға барса да, тез сіңісетін, ешкімді кеудесінен итермейтін жандар таңдайды.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9930581" y="5242898"/>
            <a:ext cx="1288026" cy="934065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Управляющая кнопка: домой 4">
            <a:hlinkClick r:id="" action="ppaction://hlinkshowjump?jump=previousslide" highlightClick="1"/>
          </p:cNvPr>
          <p:cNvSpPr/>
          <p:nvPr/>
        </p:nvSpPr>
        <p:spPr>
          <a:xfrm>
            <a:off x="10015384" y="5400214"/>
            <a:ext cx="1118419" cy="6194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41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b="1" dirty="0"/>
              <a:t>                      </a:t>
            </a:r>
            <a:r>
              <a:rPr lang="ru-RU" sz="8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kk-KZ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Арманшыл, түйсігі жақсы дамыған жандар жақсы көреді</a:t>
            </a:r>
          </a:p>
          <a:p>
            <a:r>
              <a:rPr lang="kk-KZ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Көпшіл, белсенді ортада жүруді ұнатады</a:t>
            </a:r>
            <a:endParaRPr lang="ru-RU" sz="4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" action="ppaction://hlinkshowjump?jump=lastslideviewed" highlightClick="1"/>
          </p:cNvPr>
          <p:cNvSpPr/>
          <p:nvPr/>
        </p:nvSpPr>
        <p:spPr>
          <a:xfrm>
            <a:off x="10245213" y="5545394"/>
            <a:ext cx="1484671" cy="9930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730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b="1" dirty="0"/>
              <a:t>                     </a:t>
            </a:r>
            <a:r>
              <a:rPr lang="ru-RU" sz="8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kk-KZ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кез-келген ортаға тез бейімделіп, қиын-қыстау сәттерде батылдық танытады. Еркіндікті қалайтындар ұнатады.</a:t>
            </a:r>
            <a:endParaRPr lang="ru-RU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" action="ppaction://hlinkshowjump?jump=lastslideviewed" highlightClick="1"/>
          </p:cNvPr>
          <p:cNvSpPr/>
          <p:nvPr/>
        </p:nvSpPr>
        <p:spPr>
          <a:xfrm>
            <a:off x="10107561" y="5673213"/>
            <a:ext cx="1563329" cy="10028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836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b="1" dirty="0"/>
              <a:t>                      </a:t>
            </a:r>
            <a:r>
              <a:rPr lang="ru-RU" sz="8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</a:t>
            </a:r>
            <a:r>
              <a:rPr lang="ru-RU" sz="8000" b="1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699411"/>
          </a:xfrm>
        </p:spPr>
        <p:txBody>
          <a:bodyPr>
            <a:normAutofit/>
          </a:bodyPr>
          <a:lstStyle/>
          <a:p>
            <a:r>
              <a:rPr lang="kk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Қара түсті көбіне жұмбақ, құпия болуға тырысатындар жақсы көреді. Олар өзінің ойын көп жерде айтпайды. Жасыруға тырысады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" action="ppaction://hlinkshowjump?jump=lastslideviewed" highlightClick="1"/>
          </p:cNvPr>
          <p:cNvSpPr/>
          <p:nvPr/>
        </p:nvSpPr>
        <p:spPr>
          <a:xfrm>
            <a:off x="10048568" y="5643716"/>
            <a:ext cx="1553497" cy="10028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201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                </a:t>
            </a:r>
            <a:r>
              <a:rPr lang="ru-RU" sz="8000" b="1" dirty="0">
                <a:solidFill>
                  <a:schemeClr val="accent2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kk-KZ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Басқаруға құмар, батыл, сөзшең, ұшқалақ жандардың сүйікті түсі. Бір орында отырғанды ұнатпайды</a:t>
            </a:r>
            <a:r>
              <a:rPr lang="kk-K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" action="ppaction://hlinkshowjump?jump=lastslideviewed" highlightClick="1"/>
          </p:cNvPr>
          <p:cNvSpPr/>
          <p:nvPr/>
        </p:nvSpPr>
        <p:spPr>
          <a:xfrm>
            <a:off x="10087897" y="5535561"/>
            <a:ext cx="1465006" cy="108154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289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b="1" dirty="0"/>
              <a:t>                     </a:t>
            </a:r>
            <a:r>
              <a:rPr lang="ru-RU" sz="8000" b="1" dirty="0">
                <a:solidFill>
                  <a:schemeClr val="bg2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kk-KZ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 сезімтал, эмоционал. руханилықты, әдептілікті ұнатады</a:t>
            </a:r>
            <a:endParaRPr lang="ru-RU" sz="7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" action="ppaction://hlinkshowjump?jump=lastslideviewed" highlightClick="1"/>
          </p:cNvPr>
          <p:cNvSpPr/>
          <p:nvPr/>
        </p:nvSpPr>
        <p:spPr>
          <a:xfrm>
            <a:off x="10048568" y="5869858"/>
            <a:ext cx="1494503" cy="8652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800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b="1" dirty="0"/>
              <a:t>                    </a:t>
            </a:r>
            <a:r>
              <a:rPr lang="ru-RU" sz="80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kk-KZ" sz="4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Шыдамды, тым байсалды. Тныштықты қалайтын, ұжымда өзін көрсеткенді ұнатпайды. </a:t>
            </a:r>
            <a:endParaRPr lang="ru-RU" sz="4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" action="ppaction://hlinkshowjump?jump=lastslideviewed" highlightClick="1"/>
          </p:cNvPr>
          <p:cNvSpPr/>
          <p:nvPr/>
        </p:nvSpPr>
        <p:spPr>
          <a:xfrm>
            <a:off x="9960077" y="5506065"/>
            <a:ext cx="1641988" cy="112087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36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b="1" dirty="0"/>
              <a:t>                     </a:t>
            </a:r>
            <a:r>
              <a:rPr lang="ru-RU" sz="8000" b="1" dirty="0">
                <a:solidFill>
                  <a:srgbClr val="00B0F0"/>
                </a:solidFill>
              </a:rPr>
              <a:t>8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kk-KZ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 шаршайды, ұяң. Айналасындағылардың қолдауына зәру. Өте қорқақ жанадар осы түсті таңдайды</a:t>
            </a:r>
            <a:endParaRPr lang="ru-RU" sz="7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" action="ppaction://hlinkshowjump?jump=lastslideviewed" highlightClick="1"/>
          </p:cNvPr>
          <p:cNvSpPr/>
          <p:nvPr/>
        </p:nvSpPr>
        <p:spPr>
          <a:xfrm>
            <a:off x="10500852" y="5958348"/>
            <a:ext cx="1140542" cy="6882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320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«</a:t>
            </a:r>
            <a:r>
              <a:rPr lang="kk-KZ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 жалғастыр...» Төменде берілген өлең шумақтарында айтылған адамгершілік қасиеттерін атап, сол бойынша жағдаяттық тапсырма ойлап табыңыз</a:t>
            </a:r>
            <a:r>
              <a:rPr lang="kk-KZ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913774" y="2214694"/>
            <a:ext cx="10835774" cy="3989461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Апаң сенің базардан              БАЛАЛАР ЖҮР КӨШЕДЕ,                  ОСЫ КЕЛГЕН БЕТІНДЕ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Алма сатып әкелді.                Естіледі айқай-шу                        ДОПТЫ ҚУДЫҢ, ЖАРЫСТЫҢ.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Ең үлкенін, жақсысын        СЕН ДЕ ШЫҚТЫҢ, КӨРШІҢДІ       КӨШЕНІҢ СОЛ ШЕТІНДЕ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Саған таңдап әперді              ҚАҒЫП КЕТТІҢ БАЙҚАМАЙ.          КЕЗІКТІ БІР ТАНЫСЫҢ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Не деу керек?                                    НЕ ДЕУ КЕРЕК?                                   НЕ ДЕУ КЕРЕК ?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-   __________                                         - ___________                                           - _____________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383957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Мәтінді оқып шығып, төмендегі тест тапсырмаларын орындаңыз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93877160"/>
              </p:ext>
            </p:extLst>
          </p:nvPr>
        </p:nvGraphicFramePr>
        <p:xfrm>
          <a:off x="914400" y="2366963"/>
          <a:ext cx="10363200" cy="3424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7393" y="2094271"/>
            <a:ext cx="7531509" cy="390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24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205230" algn="l"/>
              </a:tabLst>
            </a:pPr>
            <a:r>
              <a:rPr lang="kk-KZ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 Миға шабуыл әдісі арқылы төмендегі сұрақтарға жауап беріңіз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074606"/>
            <a:ext cx="10363826" cy="3716593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205230" algn="l"/>
              </a:tabLst>
            </a:pPr>
            <a:r>
              <a:rPr lang="kk-KZ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«Мәдениет» деп нені түсінесің?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205230" algn="l"/>
              </a:tabLst>
            </a:pPr>
            <a:r>
              <a:rPr lang="kk-KZ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«Білім» деген ұғымға нелер кіреді?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Сенің ойыңша, осы екі ұғымды нелер біріктіреді, ұқсастығы, байланысы  қандай?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37759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40639880"/>
              </p:ext>
            </p:extLst>
          </p:nvPr>
        </p:nvGraphicFramePr>
        <p:xfrm>
          <a:off x="914399" y="285135"/>
          <a:ext cx="10471355" cy="6164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4775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205230" algn="l"/>
              </a:tabLst>
            </a:pPr>
            <a:r>
              <a:rPr lang="kk-KZ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Артық әріпті тап. Сол арқылы мәтіннің тірек сөздерін тізіп жаз.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 </a:t>
            </a:r>
            <a:endParaRPr kumimoji="0" lang="kk-KZ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Объект 16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kk-KZ" dirty="0"/>
          </a:p>
          <a:p>
            <a:endParaRPr lang="ru-RU" sz="1200" dirty="0">
              <a:latin typeface="Arial" panose="020B0604020202020204" pitchFamily="34" charset="0"/>
            </a:endParaRPr>
          </a:p>
          <a:p>
            <a:r>
              <a:rPr lang="ru-RU" dirty="0"/>
              <a:t>				</a:t>
            </a:r>
          </a:p>
          <a:p>
            <a:r>
              <a:rPr lang="ru-RU" dirty="0"/>
              <a:t>								</a:t>
            </a:r>
          </a:p>
          <a:p>
            <a:endParaRPr lang="ru-RU" dirty="0"/>
          </a:p>
        </p:txBody>
      </p:sp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458590279"/>
              </p:ext>
            </p:extLst>
          </p:nvPr>
        </p:nvGraphicFramePr>
        <p:xfrm>
          <a:off x="1140542" y="1661652"/>
          <a:ext cx="9684774" cy="5014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1558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58761"/>
            <a:ext cx="10364451" cy="1555933"/>
          </a:xfrm>
        </p:spPr>
        <p:txBody>
          <a:bodyPr>
            <a:normAutofit fontScale="90000"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  <a:tabLst>
                <a:tab pos="1205230" algn="l"/>
              </a:tabLst>
            </a:pPr>
            <a:r>
              <a:rPr lang="kk-KZ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Мәтіннің тірек сөздерін пайдалана отырып, көрсетілген қатарларды абзац нөмірімен сәйкестендір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36275586"/>
              </p:ext>
            </p:extLst>
          </p:nvPr>
        </p:nvGraphicFramePr>
        <p:xfrm>
          <a:off x="1484671" y="2214695"/>
          <a:ext cx="9144000" cy="4018956"/>
        </p:xfrm>
        <a:graphic>
          <a:graphicData uri="http://schemas.openxmlformats.org/drawingml/2006/table">
            <a:tbl>
              <a:tblPr firstRow="1" firstCol="1" bandRow="1"/>
              <a:tblGrid>
                <a:gridCol w="8097451">
                  <a:extLst>
                    <a:ext uri="{9D8B030D-6E8A-4147-A177-3AD203B41FA5}">
                      <a16:colId xmlns:a16="http://schemas.microsoft.com/office/drawing/2014/main" xmlns="" val="1256749039"/>
                    </a:ext>
                  </a:extLst>
                </a:gridCol>
                <a:gridCol w="1046549">
                  <a:extLst>
                    <a:ext uri="{9D8B030D-6E8A-4147-A177-3AD203B41FA5}">
                      <a16:colId xmlns:a16="http://schemas.microsoft.com/office/drawing/2014/main" xmlns="" val="980254043"/>
                    </a:ext>
                  </a:extLst>
                </a:gridCol>
              </a:tblGrid>
              <a:tr h="1324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5230" algn="l"/>
                        </a:tabLst>
                      </a:pPr>
                      <a:r>
                        <a:rPr lang="kk-KZ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Құндылық, рухани мәдениет, бағалау, мәдениет, даму деңгейі, қажеттілік, сана 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5230" algn="l"/>
                        </a:tabLst>
                      </a:pPr>
                      <a:r>
                        <a:rPr lang="kk-KZ" sz="4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79553068"/>
                  </a:ext>
                </a:extLst>
              </a:tr>
              <a:tr h="13705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5230" algn="l"/>
                        </a:tabLst>
                      </a:pPr>
                      <a:r>
                        <a:rPr lang="kk-KZ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Қазақ халқы, адамгершілік, руханилық, жас ұрпақ, ұлттық құндылық, моральдық нормалар, мәселелер, қалыптасу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5230" algn="l"/>
                        </a:tabLst>
                      </a:pPr>
                      <a:r>
                        <a:rPr lang="kk-KZ" sz="4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61943936"/>
                  </a:ext>
                </a:extLst>
              </a:tr>
              <a:tr h="1324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5230" algn="l"/>
                        </a:tabLst>
                      </a:pPr>
                      <a:r>
                        <a:rPr lang="kk-KZ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Тәрбие, жеке адам, даралық, жеке тұлға, ерекшелік, қасиеттер, іс-әрекет, ажырату, белгілер 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5230" algn="l"/>
                        </a:tabLst>
                      </a:pPr>
                      <a:r>
                        <a:rPr lang="kk-KZ" sz="4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7284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3615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205230" algn="l"/>
              </a:tabLst>
            </a:pPr>
            <a:r>
              <a:rPr lang="kk-KZ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13"/>
          </p:nvPr>
        </p:nvSpPr>
        <p:spPr>
          <a:xfrm>
            <a:off x="1720644" y="678426"/>
            <a:ext cx="8752299" cy="3526394"/>
          </a:xfrm>
        </p:spPr>
        <p:txBody>
          <a:bodyPr/>
          <a:lstStyle/>
          <a:p>
            <a:r>
              <a:rPr lang="kk-KZ" i="1" dirty="0"/>
              <a:t>        </a:t>
            </a:r>
            <a:r>
              <a:rPr lang="kk-KZ" i="1" dirty="0">
                <a:solidFill>
                  <a:srgbClr val="C00000"/>
                </a:solidFill>
              </a:rPr>
              <a:t>«</a:t>
            </a:r>
            <a:r>
              <a:rPr lang="kk-KZ" sz="1600" i="1" dirty="0">
                <a:solidFill>
                  <a:srgbClr val="C00000"/>
                </a:solidFill>
              </a:rPr>
              <a:t>Білімдімен дос болсаң,</a:t>
            </a:r>
            <a:endParaRPr lang="ru-RU" sz="1600" dirty="0">
              <a:solidFill>
                <a:srgbClr val="C00000"/>
              </a:solidFill>
            </a:endParaRPr>
          </a:p>
          <a:p>
            <a:r>
              <a:rPr lang="kk-KZ" sz="1600" i="1" dirty="0">
                <a:solidFill>
                  <a:srgbClr val="C00000"/>
                </a:solidFill>
              </a:rPr>
              <a:t>       Сасқанда ақылын айтар.</a:t>
            </a:r>
            <a:endParaRPr lang="ru-RU" sz="1600" dirty="0">
              <a:solidFill>
                <a:srgbClr val="C00000"/>
              </a:solidFill>
            </a:endParaRPr>
          </a:p>
          <a:p>
            <a:r>
              <a:rPr lang="kk-KZ" sz="1600" i="1" dirty="0">
                <a:solidFill>
                  <a:srgbClr val="C00000"/>
                </a:solidFill>
              </a:rPr>
              <a:t>       Білімсізбен дос болсаң,</a:t>
            </a:r>
            <a:endParaRPr lang="ru-RU" sz="1600" dirty="0">
              <a:solidFill>
                <a:srgbClr val="C00000"/>
              </a:solidFill>
            </a:endParaRPr>
          </a:p>
          <a:p>
            <a:r>
              <a:rPr lang="kk-KZ" sz="1600" i="1" dirty="0">
                <a:solidFill>
                  <a:srgbClr val="C00000"/>
                </a:solidFill>
              </a:rPr>
              <a:t>       Топ ішінде бетің қайтар» </a:t>
            </a:r>
            <a:endParaRPr lang="ru-RU" sz="1600" dirty="0">
              <a:solidFill>
                <a:srgbClr val="C00000"/>
              </a:solidFill>
            </a:endParaRPr>
          </a:p>
          <a:p>
            <a:r>
              <a:rPr lang="kk-KZ" sz="1600" b="1" dirty="0">
                <a:solidFill>
                  <a:srgbClr val="C00000"/>
                </a:solidFill>
              </a:rPr>
              <a:t>   </a:t>
            </a:r>
            <a:r>
              <a:rPr lang="kk-KZ" sz="1600" i="1" dirty="0">
                <a:solidFill>
                  <a:srgbClr val="C00000"/>
                </a:solidFill>
              </a:rPr>
              <a:t>Білімді тар ұғымда білімі бар адам деп, ал кең мағынада көргенді, ақыл-парасаты мол, білімді, жақсы мінезді адам деп білеміз. Бұл мақалдағы «білімді» осы екіншіге сәйкес келеді. Ал «білімсіз» дегендер білімдіге қарама-қарсы адамдар, адамгершілігі төмен адамды білімсіз дейді. Абай : «... білімсізге қылған жақсылық өзі адамды бұзады» дейді емес пе?!</a:t>
            </a:r>
            <a:endParaRPr lang="ru-RU" sz="1600" dirty="0">
              <a:solidFill>
                <a:srgbClr val="C00000"/>
              </a:solidFill>
            </a:endParaRPr>
          </a:p>
          <a:p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5910" y="3932903"/>
            <a:ext cx="10825316" cy="2487562"/>
          </a:xfrm>
        </p:spPr>
        <p:txBody>
          <a:bodyPr>
            <a:normAutofit/>
          </a:bodyPr>
          <a:lstStyle/>
          <a:p>
            <a:r>
              <a:rPr lang="kk-KZ" b="1" dirty="0"/>
              <a:t>«</a:t>
            </a:r>
            <a:r>
              <a:rPr lang="kk-KZ" sz="1500" b="1" dirty="0">
                <a:solidFill>
                  <a:schemeClr val="accent4">
                    <a:lumMod val="50000"/>
                  </a:schemeClr>
                </a:solidFill>
              </a:rPr>
              <a:t>ПОПС» формуласы бойынша жоғарыда айтылған ойды оқып, «Білімді адам мен білімсіз адам сипаттамасы» тақырыбында өз ойларыңды жазыңыз.</a:t>
            </a:r>
            <a:endParaRPr lang="ru-RU" sz="15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kk-KZ" sz="1500" b="1" dirty="0">
                <a:solidFill>
                  <a:schemeClr val="accent4">
                    <a:lumMod val="50000"/>
                  </a:schemeClr>
                </a:solidFill>
              </a:rPr>
              <a:t>Бірінші сөйлем. </a:t>
            </a:r>
            <a:r>
              <a:rPr lang="kk-KZ" sz="1500" dirty="0">
                <a:solidFill>
                  <a:schemeClr val="accent4">
                    <a:lumMod val="50000"/>
                  </a:schemeClr>
                </a:solidFill>
              </a:rPr>
              <a:t>Менің ойымша, ....</a:t>
            </a:r>
            <a:endParaRPr lang="ru-RU" sz="15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kk-KZ" sz="1500" b="1" dirty="0">
                <a:solidFill>
                  <a:schemeClr val="accent4">
                    <a:lumMod val="50000"/>
                  </a:schemeClr>
                </a:solidFill>
              </a:rPr>
              <a:t>Екінші сөйлем. </a:t>
            </a:r>
            <a:r>
              <a:rPr lang="kk-KZ" sz="1500" dirty="0">
                <a:solidFill>
                  <a:schemeClr val="accent4">
                    <a:lumMod val="50000"/>
                  </a:schemeClr>
                </a:solidFill>
              </a:rPr>
              <a:t>Себебі, оны былай түсіндіремін...</a:t>
            </a:r>
            <a:endParaRPr lang="ru-RU" sz="15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kk-KZ" sz="1500" b="1" dirty="0">
                <a:solidFill>
                  <a:schemeClr val="accent4">
                    <a:lumMod val="50000"/>
                  </a:schemeClr>
                </a:solidFill>
              </a:rPr>
              <a:t>Үшінші сөйлем.</a:t>
            </a:r>
            <a:r>
              <a:rPr lang="kk-KZ" sz="1500" dirty="0">
                <a:solidFill>
                  <a:schemeClr val="accent4">
                    <a:lumMod val="50000"/>
                  </a:schemeClr>
                </a:solidFill>
              </a:rPr>
              <a:t> Оған мынадай дәлел келтіремін...</a:t>
            </a:r>
            <a:endParaRPr lang="ru-RU" sz="15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kk-KZ" sz="1500" b="1" dirty="0">
                <a:solidFill>
                  <a:schemeClr val="accent4">
                    <a:lumMod val="50000"/>
                  </a:schemeClr>
                </a:solidFill>
              </a:rPr>
              <a:t>Төртінші сөйлем.</a:t>
            </a:r>
            <a:r>
              <a:rPr lang="kk-KZ" sz="1500" dirty="0">
                <a:solidFill>
                  <a:schemeClr val="accent4">
                    <a:lumMod val="50000"/>
                  </a:schemeClr>
                </a:solidFill>
              </a:rPr>
              <a:t> Осыған байланысты мынадай қорытындыға келдім...</a:t>
            </a:r>
            <a:endParaRPr lang="ru-RU" sz="1500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15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66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3" y="452284"/>
            <a:ext cx="11267768" cy="6115663"/>
          </a:xfrm>
        </p:spPr>
      </p:pic>
    </p:spTree>
    <p:extLst>
      <p:ext uri="{BB962C8B-B14F-4D97-AF65-F5344CB8AC3E}">
        <p14:creationId xmlns:p14="http://schemas.microsoft.com/office/powerpoint/2010/main" val="4207741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3" y="471949"/>
            <a:ext cx="10785987" cy="6086168"/>
          </a:xfrm>
        </p:spPr>
      </p:pic>
    </p:spTree>
    <p:extLst>
      <p:ext uri="{BB962C8B-B14F-4D97-AF65-F5344CB8AC3E}">
        <p14:creationId xmlns:p14="http://schemas.microsoft.com/office/powerpoint/2010/main" val="85875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2)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542" y="481781"/>
            <a:ext cx="10274710" cy="5535561"/>
          </a:xfrm>
        </p:spPr>
      </p:pic>
    </p:spTree>
    <p:extLst>
      <p:ext uri="{BB962C8B-B14F-4D97-AF65-F5344CB8AC3E}">
        <p14:creationId xmlns:p14="http://schemas.microsoft.com/office/powerpoint/2010/main" val="391220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Қорытындылау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064774"/>
            <a:ext cx="10363826" cy="3726425"/>
          </a:xfrm>
        </p:spPr>
        <p:txBody>
          <a:bodyPr>
            <a:normAutofit fontScale="92500" lnSpcReduction="10000"/>
          </a:bodyPr>
          <a:lstStyle/>
          <a:p>
            <a:r>
              <a:rPr lang="kk-KZ" dirty="0">
                <a:solidFill>
                  <a:srgbClr val="000000"/>
                </a:solidFill>
                <a:latin typeface="Times New Roman" panose="02020603050405020304" pitchFamily="18" charset="0"/>
              </a:rPr>
              <a:t>Параққа алақанды қойып, оны жиегімен қаламмен айналдырып өтеді. ОСЫДАН СОҢ САБАҚ ТУРАЛЫ МЫНАДАЙ СҰРАҚТАРҒА ЖАУАП БЕРІП,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«Бес саусақ» әдісін қолдану. </a:t>
            </a: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 бармақ – басты мәселе. Бүгінгі сабақта ең құнды мәселе не болды?</a:t>
            </a: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Балалы үйрек -  бірлесу. Қалай жұмыс жасадым, кімге көмек бердім?</a:t>
            </a: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ОРТАН ТЕРЕК – ОЙЛАНУ. МЕН БҮГІН БІЛІМ МЕН ТӘЖІРИБЕ АЛДЫМ БА?</a:t>
            </a: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ШЫЛДЫР ШҮМЕК – ШЫНАЙЫЛЫҚ. Сабақ маған ұнады ма? неліктен?</a:t>
            </a: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Кішкентай бөбек - көңіл-күй ахуалы. Мен сабақта өзімді қалайша сезіндім?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02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solidFill>
                  <a:prstClr val="black"/>
                </a:solidFill>
              </a:rPr>
              <a:t>Мәтінді оқып шығып, төмендегі тест тапсырмаларын орындаңыз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64784666"/>
              </p:ext>
            </p:extLst>
          </p:nvPr>
        </p:nvGraphicFramePr>
        <p:xfrm>
          <a:off x="1582369" y="2214694"/>
          <a:ext cx="10363825" cy="3861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8632" y="2214694"/>
            <a:ext cx="8819536" cy="386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42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solidFill>
                  <a:prstClr val="black"/>
                </a:solidFill>
              </a:rPr>
              <a:t>Мәтінді оқып шығып, төмендегі тест тапсырмаларын орындаңыз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81084" y="2136035"/>
            <a:ext cx="9822426" cy="371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97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solidFill>
                  <a:prstClr val="black"/>
                </a:solidFill>
              </a:rPr>
              <a:t>Мәтінді оқып шығып, төмендегі тест тапсырмаларын орындаңыз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68130" y="2214694"/>
            <a:ext cx="8986684" cy="3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65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>
                <a:latin typeface="Times New Roman" panose="02020603050405020304" pitchFamily="18" charset="0"/>
                <a:ea typeface="Calibri" panose="020F0502020204030204" pitchFamily="34" charset="0"/>
              </a:rPr>
              <a:t>Сөйлемдерді мәтіндегі ой бойынша сын есімдермен толықтырыңыз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97784711"/>
              </p:ext>
            </p:extLst>
          </p:nvPr>
        </p:nvGraphicFramePr>
        <p:xfrm>
          <a:off x="914400" y="2366963"/>
          <a:ext cx="10363200" cy="3424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839904866"/>
              </p:ext>
            </p:extLst>
          </p:nvPr>
        </p:nvGraphicFramePr>
        <p:xfrm>
          <a:off x="913775" y="2035277"/>
          <a:ext cx="10196677" cy="4316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54683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Мәтін бойынша берілген  ақпараттардың қайсысы дұрыс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51123501"/>
              </p:ext>
            </p:extLst>
          </p:nvPr>
        </p:nvGraphicFramePr>
        <p:xfrm>
          <a:off x="1720645" y="1995948"/>
          <a:ext cx="8750710" cy="4312611"/>
        </p:xfrm>
        <a:graphic>
          <a:graphicData uri="http://schemas.openxmlformats.org/drawingml/2006/table">
            <a:tbl>
              <a:tblPr firstRow="1" firstCol="1" bandRow="1"/>
              <a:tblGrid>
                <a:gridCol w="7657571">
                  <a:extLst>
                    <a:ext uri="{9D8B030D-6E8A-4147-A177-3AD203B41FA5}">
                      <a16:colId xmlns:a16="http://schemas.microsoft.com/office/drawing/2014/main" xmlns="" val="1414916134"/>
                    </a:ext>
                  </a:extLst>
                </a:gridCol>
                <a:gridCol w="531192">
                  <a:extLst>
                    <a:ext uri="{9D8B030D-6E8A-4147-A177-3AD203B41FA5}">
                      <a16:colId xmlns:a16="http://schemas.microsoft.com/office/drawing/2014/main" xmlns="" val="2897297515"/>
                    </a:ext>
                  </a:extLst>
                </a:gridCol>
                <a:gridCol w="561947">
                  <a:extLst>
                    <a:ext uri="{9D8B030D-6E8A-4147-A177-3AD203B41FA5}">
                      <a16:colId xmlns:a16="http://schemas.microsoft.com/office/drawing/2014/main" xmlns="" val="2275523165"/>
                    </a:ext>
                  </a:extLst>
                </a:gridCol>
              </a:tblGrid>
              <a:tr h="916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Әр ұлттың өзіне тән ғасырлар бойы қалыптасып, ұрпақтан ұрпаққа жалғасын тауып келген ұлттық психологиялық ерекшелік бар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09438990"/>
                  </a:ext>
                </a:extLst>
              </a:tr>
              <a:tr h="524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Адам – қолдан жасалған үрдістің субъектісі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31352206"/>
                  </a:ext>
                </a:extLst>
              </a:tr>
              <a:tr h="6134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Адамның іс әрекет барысында бір-бірімен байланыс жасайтын қарым қатынас түрлері бесеу</a:t>
                      </a:r>
                      <a:r>
                        <a:rPr lang="kk-KZ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11554195"/>
                  </a:ext>
                </a:extLst>
              </a:tr>
              <a:tr h="6134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Батырлық, ерлік қасиеті жайында Халық батыры, Кеңес Одағының батыры, жазушының цитатасы келтірілген</a:t>
                      </a:r>
                      <a:r>
                        <a:rPr lang="kk-KZ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9355522"/>
                  </a:ext>
                </a:extLst>
              </a:tr>
              <a:tr h="6134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Толып жатқан түсінбеушіліктің, түрлі қайшылықтардың болуы дұрыс қарым-қатынас жасай алмауынан болмайды</a:t>
                      </a:r>
                      <a:r>
                        <a:rPr lang="kk-KZ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580038"/>
                  </a:ext>
                </a:extLst>
              </a:tr>
              <a:tr h="524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Мәтінде ғұлама ғалым, халық ағартушыларының есімдері аталған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83953313"/>
                  </a:ext>
                </a:extLst>
              </a:tr>
              <a:tr h="5067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Абай этикасында Ар, Намыс, Ұят - ең негізгі ұғымдар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39845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3829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Сөйлемдегі сөздерді орын тәртібіне сәйкес орналастырыңыз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98158966"/>
              </p:ext>
            </p:extLst>
          </p:nvPr>
        </p:nvGraphicFramePr>
        <p:xfrm>
          <a:off x="1651818" y="1818967"/>
          <a:ext cx="8957187" cy="5194971"/>
        </p:xfrm>
        <a:graphic>
          <a:graphicData uri="http://schemas.openxmlformats.org/drawingml/2006/table">
            <a:tbl>
              <a:tblPr firstRow="1" firstCol="1" bandRow="1"/>
              <a:tblGrid>
                <a:gridCol w="8957187">
                  <a:extLst>
                    <a:ext uri="{9D8B030D-6E8A-4147-A177-3AD203B41FA5}">
                      <a16:colId xmlns:a16="http://schemas.microsoft.com/office/drawing/2014/main" xmlns="" val="734117177"/>
                    </a:ext>
                  </a:extLst>
                </a:gridCol>
              </a:tblGrid>
              <a:tr h="5046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орнымен / асыл сөздің / сондықтан / іске асыру қажет / төркінін тауып /                                        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/ даналардан шыққан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61" marR="5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50433038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61" marR="5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57216361"/>
                  </a:ext>
                </a:extLst>
              </a:tr>
              <a:tr h="5046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өз еңбегінде / қарым-қатынас мәселелерін / ғұлама,философ / қарастырған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/ Әл-Фараби / адамдар арасындағы</a:t>
                      </a:r>
                      <a:r>
                        <a:rPr lang="kk-KZ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61" marR="5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6755333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61" marR="5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46008776"/>
                  </a:ext>
                </a:extLst>
              </a:tr>
              <a:tr h="7570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кіршіксіз таза / адамгершіліктің/ болу дегеніміз - / асқар шыңы /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/ моральдық жағынан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61" marR="5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73132678"/>
                  </a:ext>
                </a:extLst>
              </a:tr>
              <a:tr h="3420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61" marR="5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71824620"/>
                  </a:ext>
                </a:extLst>
              </a:tr>
              <a:tr h="5046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әлеуметтік қатынастарға / еңбек әрекетімен / түсетін /өзара байланыс /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жеке тұлға / шұғылдана алатын / адам дегеніміз / жасайтын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61" marR="5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24452068"/>
                  </a:ext>
                </a:extLst>
              </a:tr>
              <a:tr h="3310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61" marR="5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60534282"/>
                  </a:ext>
                </a:extLst>
              </a:tr>
              <a:tr h="5046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қарым-қатынас мәдениеті / адамдар арасындағы / нәтижесі /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0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/  рухани қоғамдастықтың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61" marR="5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16636655"/>
                  </a:ext>
                </a:extLst>
              </a:tr>
              <a:tr h="3310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61" marR="57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40920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3001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913774" y="4522838"/>
            <a:ext cx="3296409" cy="530943"/>
          </a:xfrm>
        </p:spPr>
        <p:txBody>
          <a:bodyPr/>
          <a:lstStyle/>
          <a:p>
            <a:r>
              <a:rPr lang="kk-KZ" dirty="0"/>
              <a:t>СУЖҮРЕКТІК, ҚОРҚАҚТЫҚ</a:t>
            </a:r>
            <a:endParaRPr lang="ru-RU" dirty="0"/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9" b="16089"/>
          <a:stretch>
            <a:fillRect/>
          </a:stretch>
        </p:blipFill>
        <p:spPr>
          <a:xfrm>
            <a:off x="913774" y="894734"/>
            <a:ext cx="3296409" cy="3310086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442759" y="4522837"/>
            <a:ext cx="3301828" cy="757085"/>
          </a:xfrm>
        </p:spPr>
        <p:txBody>
          <a:bodyPr/>
          <a:lstStyle/>
          <a:p>
            <a:r>
              <a:rPr lang="kk-KZ" dirty="0"/>
              <a:t>ИЕСІНЕ БЕРІЛГЕНДІК, АДАЛДЫҚ</a:t>
            </a:r>
            <a:endParaRPr lang="ru-RU" dirty="0"/>
          </a:p>
        </p:txBody>
      </p:sp>
      <p:pic>
        <p:nvPicPr>
          <p:cNvPr id="15" name="Рисунок 14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7" b="31547"/>
          <a:stretch>
            <a:fillRect/>
          </a:stretch>
        </p:blipFill>
        <p:spPr>
          <a:xfrm>
            <a:off x="4441235" y="963561"/>
            <a:ext cx="3303352" cy="3342408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7973298" y="4395019"/>
            <a:ext cx="3300681" cy="658761"/>
          </a:xfrm>
        </p:spPr>
        <p:txBody>
          <a:bodyPr/>
          <a:lstStyle/>
          <a:p>
            <a:r>
              <a:rPr lang="kk-KZ" dirty="0"/>
              <a:t>АЙЛАКЕРЛІК</a:t>
            </a:r>
            <a:endParaRPr lang="ru-RU" dirty="0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9" b="15619"/>
          <a:stretch>
            <a:fillRect/>
          </a:stretch>
        </p:blipFill>
        <p:spPr>
          <a:xfrm>
            <a:off x="7973298" y="894734"/>
            <a:ext cx="3304928" cy="3500285"/>
          </a:xfrm>
        </p:spPr>
      </p:pic>
    </p:spTree>
    <p:extLst>
      <p:ext uri="{BB962C8B-B14F-4D97-AF65-F5344CB8AC3E}">
        <p14:creationId xmlns:p14="http://schemas.microsoft.com/office/powerpoint/2010/main" val="1446110521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381</TotalTime>
  <Words>1040</Words>
  <Application>Microsoft Office PowerPoint</Application>
  <PresentationFormat>Широкоэкранный</PresentationFormat>
  <Paragraphs>121</Paragraphs>
  <Slides>28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Tw Cen MT</vt:lpstr>
      <vt:lpstr>Капля</vt:lpstr>
      <vt:lpstr>Жеке тұлғаның дамуы</vt:lpstr>
      <vt:lpstr>Мәтінді оқып шығып, төмендегі тест тапсырмаларын орындаңыз</vt:lpstr>
      <vt:lpstr>Мәтінді оқып шығып, төмендегі тест тапсырмаларын орындаңыз</vt:lpstr>
      <vt:lpstr>Мәтінді оқып шығып, төмендегі тест тапсырмаларын орындаңыз</vt:lpstr>
      <vt:lpstr>Мәтінді оқып шығып, төмендегі тест тапсырмаларын орындаңыз</vt:lpstr>
      <vt:lpstr>Сөйлемдерді мәтіндегі ой бойынша сын есімдермен толықтырыңыз</vt:lpstr>
      <vt:lpstr>Мәтін бойынша берілген  ақпараттардың қайсысы дұрыс</vt:lpstr>
      <vt:lpstr>Сөйлемдегі сөздерді орын тәртібіне сәйкес орналастырыңыз </vt:lpstr>
      <vt:lpstr>Презентация PowerPoint</vt:lpstr>
      <vt:lpstr>Презентация PowerPoint</vt:lpstr>
      <vt:lpstr>                     1</vt:lpstr>
      <vt:lpstr>                      2</vt:lpstr>
      <vt:lpstr>                     3</vt:lpstr>
      <vt:lpstr>                      4 </vt:lpstr>
      <vt:lpstr>                                     5</vt:lpstr>
      <vt:lpstr>                     6</vt:lpstr>
      <vt:lpstr>                    7</vt:lpstr>
      <vt:lpstr>                     8</vt:lpstr>
      <vt:lpstr>   «Өзің жалғастыр...» Төменде берілген өлең шумақтарында айтылған адамгершілік қасиеттерін атап, сол бойынша жағдаяттық тапсырма ойлап табыңыз.  </vt:lpstr>
      <vt:lpstr>1.  Миға шабуыл әдісі арқылы төмендегі сұрақтарға жауап беріңіз </vt:lpstr>
      <vt:lpstr>Презентация PowerPoint</vt:lpstr>
      <vt:lpstr>Артық әріпті тап. Сол арқылы мәтіннің тірек сөздерін тізіп жаз.  </vt:lpstr>
      <vt:lpstr>Мәтіннің тірек сөздерін пайдалана отырып, көрсетілген қатарларды абзац нөмірімен сәйкестендір </vt:lpstr>
      <vt:lpstr>   </vt:lpstr>
      <vt:lpstr>Презентация PowerPoint</vt:lpstr>
      <vt:lpstr>Презентация PowerPoint</vt:lpstr>
      <vt:lpstr>Презентация PowerPoint</vt:lpstr>
      <vt:lpstr>Қорытындылау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Пользователь Windows</cp:lastModifiedBy>
  <cp:revision>36</cp:revision>
  <dcterms:created xsi:type="dcterms:W3CDTF">2019-11-10T16:29:56Z</dcterms:created>
  <dcterms:modified xsi:type="dcterms:W3CDTF">2020-09-13T15:57:03Z</dcterms:modified>
</cp:coreProperties>
</file>